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19"/>
  </p:notesMasterIdLst>
  <p:handoutMasterIdLst>
    <p:handoutMasterId r:id="rId20"/>
  </p:handoutMasterIdLst>
  <p:sldIdLst>
    <p:sldId id="277" r:id="rId4"/>
    <p:sldId id="399" r:id="rId5"/>
    <p:sldId id="400" r:id="rId6"/>
    <p:sldId id="401" r:id="rId7"/>
    <p:sldId id="402" r:id="rId8"/>
    <p:sldId id="403" r:id="rId9"/>
    <p:sldId id="408" r:id="rId10"/>
    <p:sldId id="409" r:id="rId11"/>
    <p:sldId id="404" r:id="rId12"/>
    <p:sldId id="410" r:id="rId13"/>
    <p:sldId id="411" r:id="rId14"/>
    <p:sldId id="412" r:id="rId15"/>
    <p:sldId id="405" r:id="rId16"/>
    <p:sldId id="406" r:id="rId17"/>
    <p:sldId id="4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74" autoAdjust="0"/>
    <p:restoredTop sz="94660" autoAdjust="0"/>
  </p:normalViewPr>
  <p:slideViewPr>
    <p:cSldViewPr snapToGrid="0">
      <p:cViewPr>
        <p:scale>
          <a:sx n="95" d="100"/>
          <a:sy n="95" d="100"/>
        </p:scale>
        <p:origin x="-432" y="23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4/25/2024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4/25/2024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xmlns="">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xmlns="">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xmlns="">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xmlns=""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xmlns=""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b="1" dirty="0">
                <a:solidFill>
                  <a:srgbClr val="000000"/>
                </a:solidFill>
              </a:rPr>
              <a:t>COMPUTER SCIENCE AND ENGINEERING BDA </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657138" y="443068"/>
            <a:ext cx="847709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b="1" dirty="0">
                <a:latin typeface="Arial Black" pitchFamily="34" charset="0"/>
              </a:rPr>
              <a:t>CREDIT CARD FRAUD DETECTION</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635178" y="4311234"/>
            <a:ext cx="3047589" cy="2308324"/>
          </a:xfrm>
          <a:prstGeom prst="rect">
            <a:avLst/>
          </a:prstGeom>
          <a:noFill/>
        </p:spPr>
        <p:txBody>
          <a:bodyPr wrap="square" rtlCol="0">
            <a:spAutoFit/>
          </a:bodyPr>
          <a:lstStyle/>
          <a:p>
            <a:r>
              <a:rPr lang="en-US" sz="2000" b="1" dirty="0"/>
              <a:t>Submitted by: </a:t>
            </a:r>
          </a:p>
          <a:p>
            <a:r>
              <a:rPr lang="en-US" sz="1600" dirty="0" smtClean="0"/>
              <a:t>Ankush Singh Bisht    </a:t>
            </a:r>
            <a:r>
              <a:rPr lang="en-US" sz="1600" b="1" dirty="0" smtClean="0"/>
              <a:t>21BCS6681</a:t>
            </a:r>
            <a:endParaRPr lang="en-US" sz="1600" b="1" dirty="0"/>
          </a:p>
          <a:p>
            <a:r>
              <a:rPr lang="en-US" sz="1600" dirty="0" smtClean="0"/>
              <a:t>Kunal Wadhwa           </a:t>
            </a:r>
            <a:r>
              <a:rPr lang="en-US" sz="1600" b="1" dirty="0" smtClean="0"/>
              <a:t>21BCS6631</a:t>
            </a:r>
            <a:endParaRPr lang="en-US" sz="1600" b="1" dirty="0"/>
          </a:p>
          <a:p>
            <a:endParaRPr lang="en-US" sz="1600" b="1" dirty="0"/>
          </a:p>
          <a:p>
            <a:endParaRPr lang="en-US" sz="1600" b="1" dirty="0"/>
          </a:p>
          <a:p>
            <a:r>
              <a:rPr lang="en-US" sz="2000" dirty="0"/>
              <a:t> </a:t>
            </a:r>
          </a:p>
          <a:p>
            <a:r>
              <a:rPr lang="en-US" sz="2000" dirty="0"/>
              <a:t> </a:t>
            </a:r>
          </a:p>
          <a:p>
            <a:endParaRPr lang="en-US" sz="2000" dirty="0"/>
          </a:p>
        </p:txBody>
      </p:sp>
      <p:sp>
        <p:nvSpPr>
          <p:cNvPr id="6" name="TextBox 5"/>
          <p:cNvSpPr txBox="1"/>
          <p:nvPr/>
        </p:nvSpPr>
        <p:spPr>
          <a:xfrm>
            <a:off x="7681250" y="4725655"/>
            <a:ext cx="2971326" cy="707886"/>
          </a:xfrm>
          <a:prstGeom prst="rect">
            <a:avLst/>
          </a:prstGeom>
          <a:noFill/>
        </p:spPr>
        <p:txBody>
          <a:bodyPr wrap="none" rtlCol="0">
            <a:spAutoFit/>
          </a:bodyPr>
          <a:lstStyle/>
          <a:p>
            <a:r>
              <a:rPr lang="en-US" sz="2000" b="1" dirty="0"/>
              <a:t>Under the Supervision of: </a:t>
            </a:r>
            <a:endParaRPr lang="en-US" sz="2000" dirty="0"/>
          </a:p>
          <a:p>
            <a:r>
              <a:rPr lang="en-US" sz="2000" dirty="0" err="1" smtClean="0"/>
              <a:t>Prabjot</a:t>
            </a:r>
            <a:r>
              <a:rPr lang="en-US" sz="2000" dirty="0" smtClean="0"/>
              <a:t> Singh Bali</a:t>
            </a:r>
            <a:endParaRPr lang="en-US" sz="2000"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9E73A74-68E7-C380-F3E4-AB1FDA4982DF}"/>
              </a:ext>
            </a:extLst>
          </p:cNvPr>
          <p:cNvSpPr>
            <a:spLocks noGrp="1"/>
          </p:cNvSpPr>
          <p:nvPr>
            <p:ph type="sldNum" sz="quarter" idx="12"/>
          </p:nvPr>
        </p:nvSpPr>
        <p:spPr/>
        <p:txBody>
          <a:bodyPr/>
          <a:lstStyle/>
          <a:p>
            <a:fld id="{BDCDBBEF-AA6C-4BA6-85B2-A17D7F280E38}" type="slidenum">
              <a:rPr lang="en-US" smtClean="0"/>
              <a:pPr/>
              <a:t>10</a:t>
            </a:fld>
            <a:endParaRPr lang="en-US"/>
          </a:p>
        </p:txBody>
      </p:sp>
      <p:pic>
        <p:nvPicPr>
          <p:cNvPr id="5" name="Content Placeholder 7">
            <a:extLst>
              <a:ext uri="{FF2B5EF4-FFF2-40B4-BE49-F238E27FC236}">
                <a16:creationId xmlns:a16="http://schemas.microsoft.com/office/drawing/2014/main" xmlns="" id="{4D43D5A4-32E6-E041-FBBF-F174B2D7088A}"/>
              </a:ext>
            </a:extLst>
          </p:cNvPr>
          <p:cNvPicPr>
            <a:picLocks noGrp="1" noChangeAspect="1"/>
          </p:cNvPicPr>
          <p:nvPr>
            <p:ph idx="1"/>
          </p:nvPr>
        </p:nvPicPr>
        <p:blipFill>
          <a:blip r:embed="rId2"/>
          <a:stretch>
            <a:fillRect/>
          </a:stretch>
        </p:blipFill>
        <p:spPr>
          <a:xfrm>
            <a:off x="838200" y="399023"/>
            <a:ext cx="10896600" cy="6261071"/>
          </a:xfrm>
        </p:spPr>
      </p:pic>
    </p:spTree>
    <p:extLst>
      <p:ext uri="{BB962C8B-B14F-4D97-AF65-F5344CB8AC3E}">
        <p14:creationId xmlns:p14="http://schemas.microsoft.com/office/powerpoint/2010/main" val="96797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3747E55-47AA-975A-6AAF-AAA6787C51A0}"/>
              </a:ext>
            </a:extLst>
          </p:cNvPr>
          <p:cNvSpPr>
            <a:spLocks noGrp="1"/>
          </p:cNvSpPr>
          <p:nvPr>
            <p:ph type="sldNum" sz="quarter" idx="12"/>
          </p:nvPr>
        </p:nvSpPr>
        <p:spPr/>
        <p:txBody>
          <a:bodyPr/>
          <a:lstStyle/>
          <a:p>
            <a:fld id="{BDCDBBEF-AA6C-4BA6-85B2-A17D7F280E38}" type="slidenum">
              <a:rPr lang="en-US" smtClean="0"/>
              <a:pPr/>
              <a:t>11</a:t>
            </a:fld>
            <a:endParaRPr lang="en-US"/>
          </a:p>
        </p:txBody>
      </p:sp>
      <p:pic>
        <p:nvPicPr>
          <p:cNvPr id="5" name="Picture 4">
            <a:extLst>
              <a:ext uri="{FF2B5EF4-FFF2-40B4-BE49-F238E27FC236}">
                <a16:creationId xmlns:a16="http://schemas.microsoft.com/office/drawing/2014/main" xmlns="" id="{829122F9-6FC3-A569-CCA4-F58A035C18F4}"/>
              </a:ext>
            </a:extLst>
          </p:cNvPr>
          <p:cNvPicPr>
            <a:picLocks noChangeAspect="1"/>
          </p:cNvPicPr>
          <p:nvPr/>
        </p:nvPicPr>
        <p:blipFill>
          <a:blip r:embed="rId2"/>
          <a:stretch>
            <a:fillRect/>
          </a:stretch>
        </p:blipFill>
        <p:spPr>
          <a:xfrm>
            <a:off x="838200" y="471487"/>
            <a:ext cx="10814108" cy="6063538"/>
          </a:xfrm>
          <a:prstGeom prst="rect">
            <a:avLst/>
          </a:prstGeom>
        </p:spPr>
      </p:pic>
    </p:spTree>
    <p:extLst>
      <p:ext uri="{BB962C8B-B14F-4D97-AF65-F5344CB8AC3E}">
        <p14:creationId xmlns:p14="http://schemas.microsoft.com/office/powerpoint/2010/main" val="2714941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CBA910A-E044-96A5-E52B-E199717ECCDE}"/>
              </a:ext>
            </a:extLst>
          </p:cNvPr>
          <p:cNvSpPr>
            <a:spLocks noGrp="1"/>
          </p:cNvSpPr>
          <p:nvPr>
            <p:ph type="sldNum" sz="quarter" idx="12"/>
          </p:nvPr>
        </p:nvSpPr>
        <p:spPr/>
        <p:txBody>
          <a:bodyPr/>
          <a:lstStyle/>
          <a:p>
            <a:fld id="{BDCDBBEF-AA6C-4BA6-85B2-A17D7F280E38}" type="slidenum">
              <a:rPr lang="en-US" smtClean="0"/>
              <a:pPr/>
              <a:t>12</a:t>
            </a:fld>
            <a:endParaRPr lang="en-US"/>
          </a:p>
        </p:txBody>
      </p:sp>
      <p:pic>
        <p:nvPicPr>
          <p:cNvPr id="5" name="Picture 4">
            <a:extLst>
              <a:ext uri="{FF2B5EF4-FFF2-40B4-BE49-F238E27FC236}">
                <a16:creationId xmlns:a16="http://schemas.microsoft.com/office/drawing/2014/main" xmlns="" id="{E7F37BA8-5B26-493F-4171-B531F18B921B}"/>
              </a:ext>
            </a:extLst>
          </p:cNvPr>
          <p:cNvPicPr>
            <a:picLocks noChangeAspect="1"/>
          </p:cNvPicPr>
          <p:nvPr/>
        </p:nvPicPr>
        <p:blipFill>
          <a:blip r:embed="rId2"/>
          <a:stretch>
            <a:fillRect/>
          </a:stretch>
        </p:blipFill>
        <p:spPr>
          <a:xfrm>
            <a:off x="738232" y="511728"/>
            <a:ext cx="11048300" cy="6090408"/>
          </a:xfrm>
          <a:prstGeom prst="rect">
            <a:avLst/>
          </a:prstGeom>
        </p:spPr>
      </p:pic>
    </p:spTree>
    <p:extLst>
      <p:ext uri="{BB962C8B-B14F-4D97-AF65-F5344CB8AC3E}">
        <p14:creationId xmlns:p14="http://schemas.microsoft.com/office/powerpoint/2010/main" val="1175308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762698" y="1690688"/>
            <a:ext cx="6686726" cy="4351338"/>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In this paper we developed a novel method for fraud detection, where customers are grouped based on their transactions and extract behavioral patterns to develop a profile for every cardholder. Then different classifiers are applied on three different groups later rating scores are generated for every type of classifier. This dynamic changes in parameters lead the system to adapt to new cardholder's transaction behavior timely.</a:t>
            </a: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13</a:t>
            </a:fld>
            <a:endParaRPr lang="en-US"/>
          </a:p>
        </p:txBody>
      </p:sp>
      <p:pic>
        <p:nvPicPr>
          <p:cNvPr id="5" name="Picture 4">
            <a:extLst>
              <a:ext uri="{FF2B5EF4-FFF2-40B4-BE49-F238E27FC236}">
                <a16:creationId xmlns:a16="http://schemas.microsoft.com/office/drawing/2014/main" xmlns="" id="{B8F32B45-2FEB-57AB-6C29-41483C63DA01}"/>
              </a:ext>
            </a:extLst>
          </p:cNvPr>
          <p:cNvPicPr>
            <a:picLocks noChangeAspect="1"/>
          </p:cNvPicPr>
          <p:nvPr/>
        </p:nvPicPr>
        <p:blipFill>
          <a:blip r:embed="rId2"/>
          <a:stretch>
            <a:fillRect/>
          </a:stretch>
        </p:blipFill>
        <p:spPr>
          <a:xfrm>
            <a:off x="7696198" y="685800"/>
            <a:ext cx="4114800" cy="5486399"/>
          </a:xfrm>
          <a:prstGeom prst="rect">
            <a:avLst/>
          </a:prstGeom>
        </p:spPr>
      </p:pic>
      <p:pic>
        <p:nvPicPr>
          <p:cNvPr id="6" name="Picture 5">
            <a:extLst>
              <a:ext uri="{FF2B5EF4-FFF2-40B4-BE49-F238E27FC236}">
                <a16:creationId xmlns:a16="http://schemas.microsoft.com/office/drawing/2014/main" xmlns="" id="{81BED41C-AFF7-2762-AE1D-313CF2906B23}"/>
              </a:ext>
            </a:extLst>
          </p:cNvPr>
          <p:cNvPicPr>
            <a:picLocks noChangeAspect="1"/>
          </p:cNvPicPr>
          <p:nvPr/>
        </p:nvPicPr>
        <p:blipFill>
          <a:blip r:embed="rId3"/>
          <a:stretch>
            <a:fillRect/>
          </a:stretch>
        </p:blipFill>
        <p:spPr>
          <a:xfrm>
            <a:off x="7449424" y="2489993"/>
            <a:ext cx="1952627" cy="2516188"/>
          </a:xfrm>
          <a:prstGeom prst="rect">
            <a:avLst/>
          </a:prstGeom>
        </p:spPr>
      </p:pic>
    </p:spTree>
    <p:extLst>
      <p:ext uri="{BB962C8B-B14F-4D97-AF65-F5344CB8AC3E}">
        <p14:creationId xmlns:p14="http://schemas.microsoft.com/office/powerpoint/2010/main" val="880465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a:t>
            </a:r>
          </a:p>
        </p:txBody>
      </p:sp>
      <p:sp>
        <p:nvSpPr>
          <p:cNvPr id="3" name="Content Placeholder 2"/>
          <p:cNvSpPr>
            <a:spLocks noGrp="1"/>
          </p:cNvSpPr>
          <p:nvPr>
            <p:ph idx="1"/>
          </p:nvPr>
        </p:nvSpPr>
        <p:spPr/>
        <p:txBody>
          <a:bodyPr/>
          <a:lstStyle/>
          <a:p>
            <a:pPr marL="0" indent="0">
              <a:buNone/>
            </a:pPr>
            <a:r>
              <a:rPr lang="en-US" b="0" i="0" dirty="0">
                <a:solidFill>
                  <a:srgbClr val="111111"/>
                </a:solidFill>
                <a:effectLst/>
                <a:latin typeface="-apple-system"/>
              </a:rPr>
              <a:t>Credit card fraud detection is a rapidly evolving field, and there are several areas where future research can be focused. One such area is the use of </a:t>
            </a:r>
            <a:r>
              <a:rPr lang="en-US" b="1" i="0" dirty="0">
                <a:solidFill>
                  <a:srgbClr val="111111"/>
                </a:solidFill>
                <a:effectLst/>
                <a:latin typeface="-apple-system"/>
              </a:rPr>
              <a:t>future information</a:t>
            </a:r>
            <a:r>
              <a:rPr lang="en-US" b="0" i="0" dirty="0">
                <a:solidFill>
                  <a:srgbClr val="111111"/>
                </a:solidFill>
                <a:effectLst/>
                <a:latin typeface="-apple-system"/>
              </a:rPr>
              <a:t> in fraud detection systems. </a:t>
            </a:r>
            <a:r>
              <a:rPr lang="en-US" dirty="0">
                <a:latin typeface="-apple-system"/>
              </a:rPr>
              <a:t>A recent study</a:t>
            </a:r>
            <a:r>
              <a:rPr lang="en-US" b="0" i="0" dirty="0">
                <a:solidFill>
                  <a:srgbClr val="111111"/>
                </a:solidFill>
                <a:effectLst/>
                <a:latin typeface="-apple-system"/>
              </a:rPr>
              <a:t> proposes a new paradigm for posterior fraud detection that uses future transactions as extra context to improve detection. The study shows that this approach can catch more frauds and compromised cards than the state-of-the-art classifier that only uses past context.</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14</a:t>
            </a:fld>
            <a:endParaRPr lang="en-US"/>
          </a:p>
        </p:txBody>
      </p:sp>
    </p:spTree>
    <p:extLst>
      <p:ext uri="{BB962C8B-B14F-4D97-AF65-F5344CB8AC3E}">
        <p14:creationId xmlns:p14="http://schemas.microsoft.com/office/powerpoint/2010/main" val="1952428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47500" lnSpcReduction="20000"/>
          </a:bodyPr>
          <a:lstStyle/>
          <a:p>
            <a:pPr marL="0" indent="0">
              <a:buNone/>
            </a:pPr>
            <a:r>
              <a:rPr lang="en-IN" dirty="0"/>
              <a:t>[1] A. </a:t>
            </a:r>
            <a:r>
              <a:rPr lang="en-IN" dirty="0" err="1"/>
              <a:t>Thennakoon</a:t>
            </a:r>
            <a:r>
              <a:rPr lang="en-IN" dirty="0"/>
              <a:t>, C. </a:t>
            </a:r>
            <a:r>
              <a:rPr lang="en-IN" dirty="0" err="1"/>
              <a:t>Bhagyani</a:t>
            </a:r>
            <a:r>
              <a:rPr lang="en-IN" dirty="0"/>
              <a:t>, S. Premadasa, S. </a:t>
            </a:r>
            <a:r>
              <a:rPr lang="en-IN" dirty="0" err="1"/>
              <a:t>Mihiranga</a:t>
            </a:r>
            <a:r>
              <a:rPr lang="en-IN" dirty="0"/>
              <a:t> and N. </a:t>
            </a:r>
            <a:r>
              <a:rPr lang="en-IN" dirty="0" err="1"/>
              <a:t>Kuruwitaarachchi</a:t>
            </a:r>
            <a:r>
              <a:rPr lang="en-IN" dirty="0"/>
              <a:t>, ”Real-time Credit Card Fraud Detection Using Machine Learning,” 2019 9th International Conference on Cloud Computing, Data Science Engineering (Confluence), Noida, India, 2019, pp. 488-493, </a:t>
            </a:r>
            <a:r>
              <a:rPr lang="en-IN" dirty="0" err="1"/>
              <a:t>doi</a:t>
            </a:r>
            <a:r>
              <a:rPr lang="en-IN" dirty="0"/>
              <a:t>: 10.1109/CONFLUENCE.2019.8776942</a:t>
            </a:r>
          </a:p>
          <a:p>
            <a:pPr marL="0" indent="0">
              <a:buNone/>
            </a:pPr>
            <a:r>
              <a:rPr lang="en-IN" dirty="0"/>
              <a:t> [2] Satvik Vats, Surya Kant Dubey, Naveen Kumar Pandey, A Tool for Effective Detection of Fraud in Credit Card System, published in International Journal of Communication Network Security ISSN: 2231 1882, Volume-2, Issue-1, 2013</a:t>
            </a:r>
          </a:p>
          <a:p>
            <a:pPr marL="0" indent="0">
              <a:buNone/>
            </a:pPr>
            <a:r>
              <a:rPr lang="en-IN" dirty="0"/>
              <a:t> [3] S. Xuan, G. Liu, Z. Li, L. Zheng, S. Wang, and G. N. Surname, Random forest for credit card fraud detection, IEEE 15th International Conference on Networking, Sensing, and Control (ICNSC),2018.</a:t>
            </a:r>
          </a:p>
          <a:p>
            <a:pPr marL="0" indent="0">
              <a:buNone/>
            </a:pPr>
            <a:r>
              <a:rPr lang="en-IN" dirty="0"/>
              <a:t> [4] M. Hamdi </a:t>
            </a:r>
            <a:r>
              <a:rPr lang="en-IN" dirty="0" err="1"/>
              <a:t>Ozcelik</a:t>
            </a:r>
            <a:r>
              <a:rPr lang="en-IN" dirty="0"/>
              <a:t>, </a:t>
            </a:r>
            <a:r>
              <a:rPr lang="en-IN" dirty="0" err="1"/>
              <a:t>Ekrem</a:t>
            </a:r>
            <a:r>
              <a:rPr lang="en-IN" dirty="0"/>
              <a:t> Duman, Mine Isik, </a:t>
            </a:r>
            <a:r>
              <a:rPr lang="en-IN" dirty="0" err="1"/>
              <a:t>Tugba</a:t>
            </a:r>
            <a:r>
              <a:rPr lang="en-IN" dirty="0"/>
              <a:t> </a:t>
            </a:r>
            <a:r>
              <a:rPr lang="en-IN" dirty="0" err="1"/>
              <a:t>Cevik</a:t>
            </a:r>
            <a:r>
              <a:rPr lang="en-IN" dirty="0"/>
              <a:t>, Improving a credit card fraud detection system using genetic algorithm, published by International Conference on </a:t>
            </a:r>
            <a:r>
              <a:rPr lang="en-IN" dirty="0" err="1"/>
              <a:t>Networkingand</a:t>
            </a:r>
            <a:r>
              <a:rPr lang="en-IN" dirty="0"/>
              <a:t> Information Technology, 2010. </a:t>
            </a:r>
          </a:p>
          <a:p>
            <a:pPr marL="0" indent="0">
              <a:buNone/>
            </a:pPr>
            <a:r>
              <a:rPr lang="en-IN" dirty="0"/>
              <a:t>[5] Wen-Fang YU, Na Wang, Research on Credit Card Fraud Detection Model Based on Distance Sum, published by IEEE International Joint Conference on Artificial Intelligence, 2009 </a:t>
            </a:r>
          </a:p>
          <a:p>
            <a:pPr marL="0" indent="0">
              <a:buNone/>
            </a:pPr>
            <a:r>
              <a:rPr lang="en-IN" dirty="0"/>
              <a:t>[6] Andreas L. </a:t>
            </a:r>
            <a:r>
              <a:rPr lang="en-IN" dirty="0" err="1"/>
              <a:t>Prodromidis</a:t>
            </a:r>
            <a:r>
              <a:rPr lang="en-IN" dirty="0"/>
              <a:t> and Salvatore J. </a:t>
            </a:r>
            <a:r>
              <a:rPr lang="en-IN" dirty="0" err="1"/>
              <a:t>Stolfo</a:t>
            </a:r>
            <a:r>
              <a:rPr lang="en-IN" dirty="0"/>
              <a:t>; ”Agent-Based Distributed Learning Applied to Fraud Detection”; Department of Computer Science- Columbia University; 2000.</a:t>
            </a:r>
          </a:p>
          <a:p>
            <a:pPr marL="0" indent="0">
              <a:buNone/>
            </a:pPr>
            <a:r>
              <a:rPr lang="en-IN" dirty="0"/>
              <a:t> [7] Salvatore J. </a:t>
            </a:r>
            <a:r>
              <a:rPr lang="en-IN" dirty="0" err="1"/>
              <a:t>Stolfo</a:t>
            </a:r>
            <a:r>
              <a:rPr lang="en-IN" dirty="0"/>
              <a:t>, Wei Fan, </a:t>
            </a:r>
            <a:r>
              <a:rPr lang="en-IN" dirty="0" err="1"/>
              <a:t>Wenke</a:t>
            </a:r>
            <a:r>
              <a:rPr lang="en-IN" dirty="0"/>
              <a:t> Lee, and Andreas L. </a:t>
            </a:r>
            <a:r>
              <a:rPr lang="en-IN" dirty="0" err="1"/>
              <a:t>Prodro</a:t>
            </a:r>
            <a:r>
              <a:rPr lang="en-IN" dirty="0"/>
              <a:t>- midis; ”Cost-based </a:t>
            </a:r>
            <a:r>
              <a:rPr lang="en-IN" dirty="0" err="1"/>
              <a:t>Modeling</a:t>
            </a:r>
            <a:r>
              <a:rPr lang="en-IN" dirty="0"/>
              <a:t> for Fraud and Intrusion Detection: Results from the JAM Project”; 0-7695-0490-6/99, 1999 IEEE</a:t>
            </a:r>
          </a:p>
          <a:p>
            <a:pPr marL="0" indent="0">
              <a:buNone/>
            </a:pPr>
            <a:r>
              <a:rPr lang="en-IN" dirty="0"/>
              <a:t> [8] . </a:t>
            </a:r>
            <a:r>
              <a:rPr lang="en-IN" dirty="0" err="1"/>
              <a:t>Soltani</a:t>
            </a:r>
            <a:r>
              <a:rPr lang="en-IN" dirty="0"/>
              <a:t>, N., Akbari, M.K., </a:t>
            </a:r>
            <a:r>
              <a:rPr lang="en-IN" dirty="0" err="1"/>
              <a:t>SargolzaeiJavan</a:t>
            </a:r>
            <a:r>
              <a:rPr lang="en-IN" dirty="0"/>
              <a:t>, M., A new </a:t>
            </a:r>
            <a:r>
              <a:rPr lang="en-IN" dirty="0" err="1"/>
              <a:t>userbased</a:t>
            </a:r>
            <a:r>
              <a:rPr lang="en-IN" dirty="0"/>
              <a:t> model for credit card fraud detection based on the artificial immune system, Artificial Intelligence and Signal Processing (AISP), 2012 16th CSI International Symposium on., IEEE, pp. 029-033, 2012.</a:t>
            </a:r>
          </a:p>
          <a:p>
            <a:pPr marL="0" indent="0">
              <a:buNone/>
            </a:pPr>
            <a:r>
              <a:rPr lang="en-IN" dirty="0"/>
              <a:t> [9] S. Ghosh and D. L. Reilly, Credit card fraud detection with a neural- network, Proceedings of the 27th Annual Conference on System Science, Volume 3: Information Systems: DSS/Knowledge-Based Systems, pages 621-630, 1994. IEEE Computer Society Press. </a:t>
            </a:r>
          </a:p>
          <a:p>
            <a:pPr marL="0" indent="0">
              <a:buNone/>
            </a:pPr>
            <a:r>
              <a:rPr lang="en-IN" dirty="0"/>
              <a:t>[10] </a:t>
            </a:r>
            <a:r>
              <a:rPr lang="en-IN" dirty="0" err="1"/>
              <a:t>MasoumehZareapoor</a:t>
            </a:r>
            <a:r>
              <a:rPr lang="en-IN" dirty="0"/>
              <a:t>, </a:t>
            </a:r>
            <a:r>
              <a:rPr lang="en-IN" dirty="0" err="1"/>
              <a:t>Seeja</a:t>
            </a:r>
            <a:r>
              <a:rPr lang="en-IN" dirty="0"/>
              <a:t>. K.R, </a:t>
            </a:r>
            <a:r>
              <a:rPr lang="en-IN" dirty="0" err="1"/>
              <a:t>M.Afshar.Alam</a:t>
            </a:r>
            <a:r>
              <a:rPr lang="en-IN" dirty="0"/>
              <a:t>, Analysis of Credit Card Fraud Detection Techniques: based on Certain Design Criteria, International Journal of Computer Applications (0975 8887) Volume 52 No.3, 2012</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15</a:t>
            </a:fld>
            <a:endParaRPr lang="en-US"/>
          </a:p>
        </p:txBody>
      </p:sp>
    </p:spTree>
    <p:extLst>
      <p:ext uri="{BB962C8B-B14F-4D97-AF65-F5344CB8AC3E}">
        <p14:creationId xmlns:p14="http://schemas.microsoft.com/office/powerpoint/2010/main" val="19122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a:cs typeface="Times New Roman"/>
              </a:rPr>
              <a:t>Outline</a:t>
            </a: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a:cs typeface="Times New Roman"/>
              </a:rPr>
              <a:t>Introduction to Project</a:t>
            </a:r>
          </a:p>
          <a:p>
            <a:r>
              <a:rPr lang="en-US" dirty="0">
                <a:latin typeface="Times New Roman"/>
                <a:cs typeface="Times New Roman"/>
              </a:rPr>
              <a:t>Problem Formulation</a:t>
            </a:r>
          </a:p>
          <a:p>
            <a:r>
              <a:rPr lang="en-US" dirty="0">
                <a:latin typeface="Times New Roman"/>
                <a:cs typeface="Times New Roman"/>
              </a:rPr>
              <a:t>Objectives of the work </a:t>
            </a:r>
          </a:p>
          <a:p>
            <a:r>
              <a:rPr lang="en-US" dirty="0">
                <a:latin typeface="Times New Roman"/>
                <a:cs typeface="Times New Roman"/>
              </a:rPr>
              <a:t>Methodology used</a:t>
            </a:r>
          </a:p>
          <a:p>
            <a:r>
              <a:rPr lang="en-US" spc="-10" dirty="0">
                <a:latin typeface="Times New Roman"/>
                <a:cs typeface="Times New Roman"/>
              </a:rPr>
              <a:t>Results and Outputs</a:t>
            </a:r>
          </a:p>
          <a:p>
            <a:r>
              <a:rPr lang="en-US" spc="-10" dirty="0">
                <a:latin typeface="Times New Roman"/>
                <a:cs typeface="Times New Roman"/>
              </a:rPr>
              <a:t>Conclusion</a:t>
            </a:r>
          </a:p>
          <a:p>
            <a:r>
              <a:rPr lang="en-US" dirty="0">
                <a:latin typeface="Times New Roman"/>
                <a:cs typeface="Times New Roman"/>
              </a:rPr>
              <a:t>Future Scope</a:t>
            </a:r>
          </a:p>
          <a:p>
            <a:r>
              <a:rPr lang="en-US" dirty="0">
                <a:latin typeface="Times New Roman"/>
                <a:cs typeface="Times New Roman"/>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val="260598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Project</a:t>
            </a:r>
          </a:p>
        </p:txBody>
      </p:sp>
      <p:sp>
        <p:nvSpPr>
          <p:cNvPr id="3" name="Content Placeholder 2"/>
          <p:cNvSpPr>
            <a:spLocks noGrp="1"/>
          </p:cNvSpPr>
          <p:nvPr>
            <p:ph idx="1"/>
          </p:nvPr>
        </p:nvSpPr>
        <p:spPr>
          <a:xfrm>
            <a:off x="838200" y="1825625"/>
            <a:ext cx="6367943" cy="4351338"/>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Credit card fraud means using a persons credit card </a:t>
            </a:r>
            <a:r>
              <a:rPr lang="en-US" sz="2000" dirty="0" err="1">
                <a:latin typeface="Times New Roman" panose="02020603050405020304" pitchFamily="18" charset="0"/>
                <a:cs typeface="Times New Roman" panose="02020603050405020304" pitchFamily="18" charset="0"/>
              </a:rPr>
              <a:t>card</a:t>
            </a:r>
            <a:r>
              <a:rPr lang="en-US" sz="2000" dirty="0">
                <a:latin typeface="Times New Roman" panose="02020603050405020304" pitchFamily="18" charset="0"/>
                <a:cs typeface="Times New Roman" panose="02020603050405020304" pitchFamily="18" charset="0"/>
              </a:rPr>
              <a:t> without his knowledge by means of withdrawing funds or purchase of goods. The most common ways of card theft are done by stealing the card before it is received by the owner , getting the card details from the owner via phone calls sending inappropriate links to the owners mobile to get the card details </a:t>
            </a:r>
            <a:r>
              <a:rPr lang="en-US" sz="2000" dirty="0" err="1">
                <a:latin typeface="Times New Roman" panose="02020603050405020304" pitchFamily="18" charset="0"/>
                <a:cs typeface="Times New Roman" panose="02020603050405020304" pitchFamily="18" charset="0"/>
              </a:rPr>
              <a:t>details</a:t>
            </a:r>
            <a:r>
              <a:rPr lang="en-US" sz="2000" dirty="0">
                <a:latin typeface="Times New Roman" panose="02020603050405020304" pitchFamily="18" charset="0"/>
                <a:cs typeface="Times New Roman" panose="02020603050405020304" pitchFamily="18" charset="0"/>
              </a:rPr>
              <a:t>, appropriation of lost cards and so on.</a:t>
            </a:r>
          </a:p>
          <a:p>
            <a:endParaRPr lang="en-US" sz="2000"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a:p>
        </p:txBody>
      </p:sp>
      <p:pic>
        <p:nvPicPr>
          <p:cNvPr id="5" name="Picture 2" descr="Card Insider guides beginners the right way to use a credit card! – ThePrint">
            <a:extLst>
              <a:ext uri="{FF2B5EF4-FFF2-40B4-BE49-F238E27FC236}">
                <a16:creationId xmlns:a16="http://schemas.microsoft.com/office/drawing/2014/main" xmlns="" id="{9513AF27-DEF1-77D3-BDCA-2432C87E6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00" r="5000"/>
          <a:stretch>
            <a:fillRect/>
          </a:stretch>
        </p:blipFill>
        <p:spPr bwMode="auto">
          <a:xfrm>
            <a:off x="7206143" y="1305507"/>
            <a:ext cx="4757851" cy="3964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1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Formulation</a:t>
            </a:r>
          </a:p>
        </p:txBody>
      </p:sp>
      <p:sp>
        <p:nvSpPr>
          <p:cNvPr id="3" name="Content Placeholder 2"/>
          <p:cNvSpPr>
            <a:spLocks noGrp="1"/>
          </p:cNvSpPr>
          <p:nvPr>
            <p:ph idx="1"/>
          </p:nvPr>
        </p:nvSpPr>
        <p:spPr>
          <a:xfrm>
            <a:off x="838200" y="1825625"/>
            <a:ext cx="5956883" cy="4351338"/>
          </a:xfrm>
        </p:spPr>
        <p:txBody>
          <a:bodyPr>
            <a:normAutofit/>
          </a:bodyPr>
          <a:lstStyle/>
          <a:p>
            <a:pPr marL="0" indent="0">
              <a:buNone/>
            </a:pPr>
            <a:r>
              <a:rPr lang="en-US" sz="3200" b="0" i="0" dirty="0">
                <a:solidFill>
                  <a:srgbClr val="202124"/>
                </a:solidFill>
                <a:effectLst/>
                <a:latin typeface="Google Sans"/>
              </a:rPr>
              <a:t>The Credit Card Fraud Detection Problem includes </a:t>
            </a:r>
            <a:r>
              <a:rPr lang="en-US" sz="3200" b="0" i="0" dirty="0">
                <a:solidFill>
                  <a:srgbClr val="040C28"/>
                </a:solidFill>
                <a:effectLst/>
                <a:latin typeface="Google Sans"/>
              </a:rPr>
              <a:t>modeling past credit card transactions with the knowledge of the ones that turned out to be fraud</a:t>
            </a:r>
            <a:r>
              <a:rPr lang="en-US" sz="3200" b="0" i="0" dirty="0">
                <a:solidFill>
                  <a:srgbClr val="202124"/>
                </a:solidFill>
                <a:effectLst/>
                <a:latin typeface="Google Sans"/>
              </a:rPr>
              <a:t>. This model is then used to identify whether a new transaction is fraudulent or not.</a:t>
            </a:r>
            <a:endParaRPr lang="en-US" sz="3200"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4</a:t>
            </a:fld>
            <a:endParaRPr lang="en-US"/>
          </a:p>
        </p:txBody>
      </p:sp>
      <p:pic>
        <p:nvPicPr>
          <p:cNvPr id="1026" name="Picture 2" descr="Fraud Detection">
            <a:extLst>
              <a:ext uri="{FF2B5EF4-FFF2-40B4-BE49-F238E27FC236}">
                <a16:creationId xmlns:a16="http://schemas.microsoft.com/office/drawing/2014/main" xmlns="" id="{04750BD6-8FA2-E9C0-8EBF-02DC3FC51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5083" y="1208015"/>
            <a:ext cx="5092117" cy="4742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034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a:t>
            </a:r>
            <a:r>
              <a:rPr lang="en-US"/>
              <a:t>of the Work</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5</a:t>
            </a:fld>
            <a:endParaRPr lang="en-US"/>
          </a:p>
        </p:txBody>
      </p:sp>
      <p:sp>
        <p:nvSpPr>
          <p:cNvPr id="7" name="Content Placeholder 6">
            <a:extLst>
              <a:ext uri="{FF2B5EF4-FFF2-40B4-BE49-F238E27FC236}">
                <a16:creationId xmlns:a16="http://schemas.microsoft.com/office/drawing/2014/main" xmlns="" id="{5BD89095-C28C-6071-7D9F-A195236BE0F7}"/>
              </a:ext>
            </a:extLst>
          </p:cNvPr>
          <p:cNvSpPr>
            <a:spLocks noGrp="1"/>
          </p:cNvSpPr>
          <p:nvPr>
            <p:ph idx="1"/>
          </p:nvPr>
        </p:nvSpPr>
        <p:spPr>
          <a:xfrm>
            <a:off x="6400800" y="1825625"/>
            <a:ext cx="4953000" cy="4351338"/>
          </a:xfrm>
        </p:spPr>
        <p:txBody>
          <a:bodyPr/>
          <a:lstStyle/>
          <a:p>
            <a:pPr marL="0" indent="0">
              <a:buNone/>
            </a:pPr>
            <a:r>
              <a:rPr lang="en-US" sz="2800" b="0" i="0" dirty="0">
                <a:solidFill>
                  <a:srgbClr val="1F1F1F"/>
                </a:solidFill>
                <a:effectLst/>
                <a:latin typeface="Google Sans"/>
              </a:rPr>
              <a:t>Credit card fraud detection is the collective term for the policies, tools, methodologies, and practices that credit card companies and financial institutions take to </a:t>
            </a:r>
            <a:r>
              <a:rPr lang="en-US" sz="2800" b="0" i="0" dirty="0">
                <a:solidFill>
                  <a:srgbClr val="040C28"/>
                </a:solidFill>
                <a:effectLst/>
                <a:latin typeface="Google Sans"/>
              </a:rPr>
              <a:t>combat identity fraud and stop fraudulent transactions</a:t>
            </a:r>
            <a:endParaRPr lang="en-IN" dirty="0"/>
          </a:p>
        </p:txBody>
      </p:sp>
      <p:pic>
        <p:nvPicPr>
          <p:cNvPr id="8" name="Picture Placeholder 5">
            <a:extLst>
              <a:ext uri="{FF2B5EF4-FFF2-40B4-BE49-F238E27FC236}">
                <a16:creationId xmlns:a16="http://schemas.microsoft.com/office/drawing/2014/main" xmlns="" id="{E8D5628D-8F14-1B3D-47A6-849C3DB1BB66}"/>
              </a:ext>
            </a:extLst>
          </p:cNvPr>
          <p:cNvPicPr>
            <a:picLocks noChangeAspect="1"/>
          </p:cNvPicPr>
          <p:nvPr/>
        </p:nvPicPr>
        <p:blipFill>
          <a:blip r:embed="rId2"/>
          <a:srcRect l="1290" r="1290"/>
          <a:stretch>
            <a:fillRect/>
          </a:stretch>
        </p:blipFill>
        <p:spPr>
          <a:xfrm>
            <a:off x="627062" y="1690688"/>
            <a:ext cx="5468938" cy="4599034"/>
          </a:xfrm>
          <a:prstGeom prst="rect">
            <a:avLst/>
          </a:prstGeom>
        </p:spPr>
      </p:pic>
    </p:spTree>
    <p:extLst>
      <p:ext uri="{BB962C8B-B14F-4D97-AF65-F5344CB8AC3E}">
        <p14:creationId xmlns:p14="http://schemas.microsoft.com/office/powerpoint/2010/main" val="474965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used</a:t>
            </a:r>
          </a:p>
        </p:txBody>
      </p:sp>
      <p:sp>
        <p:nvSpPr>
          <p:cNvPr id="3" name="Content Placeholder 2"/>
          <p:cNvSpPr>
            <a:spLocks noGrp="1"/>
          </p:cNvSpPr>
          <p:nvPr>
            <p:ph idx="1"/>
          </p:nvPr>
        </p:nvSpPr>
        <p:spPr/>
        <p:txBody>
          <a:bodyPr/>
          <a:lstStyle/>
          <a:p>
            <a:pPr marL="285750" indent="-285750" algn="l">
              <a:buFont typeface="Arial" panose="020B0604020202020204" pitchFamily="34" charset="0"/>
              <a:buChar char="•"/>
            </a:pPr>
            <a:r>
              <a:rPr lang="en-GB" sz="2800" dirty="0">
                <a:solidFill>
                  <a:schemeClr val="tx1"/>
                </a:solidFill>
              </a:rPr>
              <a:t>Never give your card to others.</a:t>
            </a:r>
          </a:p>
          <a:p>
            <a:pPr marL="285750" indent="-285750" algn="l">
              <a:buFont typeface="Arial" panose="020B0604020202020204" pitchFamily="34" charset="0"/>
              <a:buChar char="•"/>
            </a:pPr>
            <a:r>
              <a:rPr lang="en-GB" sz="2800" dirty="0">
                <a:solidFill>
                  <a:schemeClr val="tx1"/>
                </a:solidFill>
              </a:rPr>
              <a:t>Never share your banking details in any online portals and </a:t>
            </a:r>
            <a:r>
              <a:rPr lang="en-GB" sz="2800" u="sng" dirty="0">
                <a:solidFill>
                  <a:schemeClr val="tx1"/>
                </a:solidFill>
              </a:rPr>
              <a:t>social media</a:t>
            </a:r>
            <a:r>
              <a:rPr lang="en-GB" sz="2800" dirty="0">
                <a:solidFill>
                  <a:schemeClr val="tx1"/>
                </a:solidFill>
              </a:rPr>
              <a:t>.</a:t>
            </a:r>
          </a:p>
          <a:p>
            <a:pPr marL="285750" indent="-285750" algn="l">
              <a:buFont typeface="Arial" panose="020B0604020202020204" pitchFamily="34" charset="0"/>
              <a:buChar char="•"/>
            </a:pPr>
            <a:r>
              <a:rPr lang="en-GB" sz="2800" dirty="0">
                <a:solidFill>
                  <a:schemeClr val="tx1"/>
                </a:solidFill>
              </a:rPr>
              <a:t>Do not write the credit card number or pin number in any places.</a:t>
            </a:r>
          </a:p>
          <a:p>
            <a:pPr marL="285750" indent="-285750" algn="l">
              <a:buFont typeface="Arial" panose="020B0604020202020204" pitchFamily="34" charset="0"/>
              <a:buChar char="•"/>
            </a:pPr>
            <a:r>
              <a:rPr lang="en-GB" sz="2800" dirty="0">
                <a:solidFill>
                  <a:schemeClr val="tx1"/>
                </a:solidFill>
              </a:rPr>
              <a:t>Do not disclose card information and OTP over the phone calls</a:t>
            </a:r>
          </a:p>
          <a:p>
            <a:pPr marL="285750" indent="-285750" algn="l">
              <a:buFont typeface="Arial" panose="020B0604020202020204" pitchFamily="34" charset="0"/>
              <a:buChar char="•"/>
            </a:pPr>
            <a:r>
              <a:rPr lang="en-GB" sz="2800" dirty="0">
                <a:solidFill>
                  <a:schemeClr val="tx1"/>
                </a:solidFill>
              </a:rPr>
              <a:t>Do not leave the card or receipts unattended.</a:t>
            </a:r>
          </a:p>
          <a:p>
            <a:pPr marL="285750" indent="-285750" algn="l">
              <a:buFont typeface="Arial" panose="020B0604020202020204" pitchFamily="34" charset="0"/>
              <a:buChar char="•"/>
            </a:pPr>
            <a:r>
              <a:rPr lang="en-GB" sz="2800" dirty="0">
                <a:solidFill>
                  <a:schemeClr val="tx1"/>
                </a:solidFill>
              </a:rPr>
              <a:t>Communicate with the card company immediately regarding issues like loss of card or change of address or any doubtful cards.</a:t>
            </a: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a:p>
        </p:txBody>
      </p:sp>
    </p:spTree>
    <p:extLst>
      <p:ext uri="{BB962C8B-B14F-4D97-AF65-F5344CB8AC3E}">
        <p14:creationId xmlns:p14="http://schemas.microsoft.com/office/powerpoint/2010/main" val="2285240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4F51AEF-E3AD-13DA-12B4-3DC761AE0EEF}"/>
              </a:ext>
            </a:extLst>
          </p:cNvPr>
          <p:cNvSpPr>
            <a:spLocks noGrp="1"/>
          </p:cNvSpPr>
          <p:nvPr>
            <p:ph idx="1"/>
          </p:nvPr>
        </p:nvSpPr>
        <p:spPr>
          <a:xfrm>
            <a:off x="838200" y="136525"/>
            <a:ext cx="7181675" cy="6040438"/>
          </a:xfrm>
        </p:spPr>
        <p:txBody>
          <a:bodyPr/>
          <a:lstStyle/>
          <a:p>
            <a:pPr marL="0" indent="0">
              <a:buNone/>
            </a:pPr>
            <a:r>
              <a:rPr lang="en-US" sz="3200" dirty="0">
                <a:latin typeface="Times New Roman" panose="02020603050405020304" pitchFamily="18" charset="0"/>
                <a:cs typeface="Times New Roman" panose="02020603050405020304" pitchFamily="18" charset="0"/>
              </a:rPr>
              <a:t>The proposed techniques are used in this paper, for detecting the frauds in credit card system. The comparison are made for different machine learning algorithms such as </a:t>
            </a:r>
            <a:r>
              <a:rPr lang="en-US" sz="3200" b="1" dirty="0">
                <a:latin typeface="Times New Roman" panose="02020603050405020304" pitchFamily="18" charset="0"/>
                <a:cs typeface="Times New Roman" panose="02020603050405020304" pitchFamily="18" charset="0"/>
              </a:rPr>
              <a:t>Logistic Regression</a:t>
            </a:r>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Decision Trees</a:t>
            </a:r>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Random Forest</a:t>
            </a:r>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Naive Bayes </a:t>
            </a:r>
            <a:r>
              <a:rPr lang="en-US" sz="3200" dirty="0">
                <a:latin typeface="Times New Roman" panose="02020603050405020304" pitchFamily="18" charset="0"/>
                <a:cs typeface="Times New Roman" panose="02020603050405020304" pitchFamily="18" charset="0"/>
              </a:rPr>
              <a:t>to determine which algorithm gives suits best and can be adapted by credit card merchants for identifying fraud transactions. The Figure1 shows the architectural diagram for representing the overall system framework.</a:t>
            </a:r>
          </a:p>
          <a:p>
            <a:endParaRPr lang="en-IN" dirty="0"/>
          </a:p>
        </p:txBody>
      </p:sp>
      <p:sp>
        <p:nvSpPr>
          <p:cNvPr id="4" name="Slide Number Placeholder 3">
            <a:extLst>
              <a:ext uri="{FF2B5EF4-FFF2-40B4-BE49-F238E27FC236}">
                <a16:creationId xmlns:a16="http://schemas.microsoft.com/office/drawing/2014/main" xmlns="" id="{583E82F9-5414-0C8B-F84E-C9D19FDA0282}"/>
              </a:ext>
            </a:extLst>
          </p:cNvPr>
          <p:cNvSpPr>
            <a:spLocks noGrp="1"/>
          </p:cNvSpPr>
          <p:nvPr>
            <p:ph type="sldNum" sz="quarter" idx="12"/>
          </p:nvPr>
        </p:nvSpPr>
        <p:spPr/>
        <p:txBody>
          <a:bodyPr/>
          <a:lstStyle/>
          <a:p>
            <a:fld id="{BDCDBBEF-AA6C-4BA6-85B2-A17D7F280E38}" type="slidenum">
              <a:rPr lang="en-US" smtClean="0"/>
              <a:pPr/>
              <a:t>7</a:t>
            </a:fld>
            <a:endParaRPr lang="en-US"/>
          </a:p>
        </p:txBody>
      </p:sp>
      <p:pic>
        <p:nvPicPr>
          <p:cNvPr id="5" name="Picture 4">
            <a:extLst>
              <a:ext uri="{FF2B5EF4-FFF2-40B4-BE49-F238E27FC236}">
                <a16:creationId xmlns:a16="http://schemas.microsoft.com/office/drawing/2014/main" xmlns="" id="{3EB5B99C-A026-527B-B255-F25ED61413EF}"/>
              </a:ext>
            </a:extLst>
          </p:cNvPr>
          <p:cNvPicPr>
            <a:picLocks noChangeAspect="1"/>
          </p:cNvPicPr>
          <p:nvPr/>
        </p:nvPicPr>
        <p:blipFill>
          <a:blip r:embed="rId2"/>
          <a:stretch>
            <a:fillRect/>
          </a:stretch>
        </p:blipFill>
        <p:spPr>
          <a:xfrm>
            <a:off x="8137321" y="942975"/>
            <a:ext cx="3581569" cy="4727984"/>
          </a:xfrm>
          <a:prstGeom prst="rect">
            <a:avLst/>
          </a:prstGeom>
        </p:spPr>
      </p:pic>
      <p:pic>
        <p:nvPicPr>
          <p:cNvPr id="6" name="Picture 5">
            <a:extLst>
              <a:ext uri="{FF2B5EF4-FFF2-40B4-BE49-F238E27FC236}">
                <a16:creationId xmlns:a16="http://schemas.microsoft.com/office/drawing/2014/main" xmlns="" id="{1DF6A459-2A20-0B55-C395-89FA57D55B9F}"/>
              </a:ext>
            </a:extLst>
          </p:cNvPr>
          <p:cNvPicPr>
            <a:picLocks noChangeAspect="1"/>
          </p:cNvPicPr>
          <p:nvPr/>
        </p:nvPicPr>
        <p:blipFill>
          <a:blip r:embed="rId3"/>
          <a:stretch>
            <a:fillRect/>
          </a:stretch>
        </p:blipFill>
        <p:spPr>
          <a:xfrm>
            <a:off x="7950621" y="1600041"/>
            <a:ext cx="2286198" cy="3657917"/>
          </a:xfrm>
          <a:prstGeom prst="rect">
            <a:avLst/>
          </a:prstGeom>
        </p:spPr>
      </p:pic>
    </p:spTree>
    <p:extLst>
      <p:ext uri="{BB962C8B-B14F-4D97-AF65-F5344CB8AC3E}">
        <p14:creationId xmlns:p14="http://schemas.microsoft.com/office/powerpoint/2010/main" val="708249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F1E60129-48DA-F833-BA87-6B8D2D21141B}"/>
              </a:ext>
            </a:extLst>
          </p:cNvPr>
          <p:cNvSpPr>
            <a:spLocks noGrp="1"/>
          </p:cNvSpPr>
          <p:nvPr>
            <p:ph type="sldNum" sz="quarter" idx="12"/>
          </p:nvPr>
        </p:nvSpPr>
        <p:spPr/>
        <p:txBody>
          <a:bodyPr/>
          <a:lstStyle/>
          <a:p>
            <a:fld id="{BDCDBBEF-AA6C-4BA6-85B2-A17D7F280E38}" type="slidenum">
              <a:rPr lang="en-US" smtClean="0"/>
              <a:pPr/>
              <a:t>8</a:t>
            </a:fld>
            <a:endParaRPr lang="en-US"/>
          </a:p>
        </p:txBody>
      </p:sp>
      <p:pic>
        <p:nvPicPr>
          <p:cNvPr id="5" name="Picture Placeholder 32">
            <a:extLst>
              <a:ext uri="{FF2B5EF4-FFF2-40B4-BE49-F238E27FC236}">
                <a16:creationId xmlns:a16="http://schemas.microsoft.com/office/drawing/2014/main" xmlns="" id="{9A283AF3-275F-D6CD-A638-746A55BAABF0}"/>
              </a:ext>
            </a:extLst>
          </p:cNvPr>
          <p:cNvPicPr>
            <a:picLocks noChangeAspect="1"/>
          </p:cNvPicPr>
          <p:nvPr/>
        </p:nvPicPr>
        <p:blipFill>
          <a:blip r:embed="rId2"/>
          <a:srcRect l="1645" r="1645"/>
          <a:stretch>
            <a:fillRect/>
          </a:stretch>
        </p:blipFill>
        <p:spPr>
          <a:xfrm>
            <a:off x="1123950" y="662730"/>
            <a:ext cx="9915525" cy="5503178"/>
          </a:xfrm>
          <a:prstGeom prst="rect">
            <a:avLst/>
          </a:prstGeom>
        </p:spPr>
      </p:pic>
    </p:spTree>
    <p:extLst>
      <p:ext uri="{BB962C8B-B14F-4D97-AF65-F5344CB8AC3E}">
        <p14:creationId xmlns:p14="http://schemas.microsoft.com/office/powerpoint/2010/main" val="3666991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Outputs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9</a:t>
            </a:fld>
            <a:endParaRPr lang="en-US"/>
          </a:p>
        </p:txBody>
      </p:sp>
      <p:pic>
        <p:nvPicPr>
          <p:cNvPr id="5" name="Picture 4">
            <a:extLst>
              <a:ext uri="{FF2B5EF4-FFF2-40B4-BE49-F238E27FC236}">
                <a16:creationId xmlns:a16="http://schemas.microsoft.com/office/drawing/2014/main" xmlns="" id="{69AF041A-59F3-18AB-4738-772391AF7ED8}"/>
              </a:ext>
            </a:extLst>
          </p:cNvPr>
          <p:cNvPicPr>
            <a:picLocks noChangeAspect="1"/>
          </p:cNvPicPr>
          <p:nvPr/>
        </p:nvPicPr>
        <p:blipFill>
          <a:blip r:embed="rId2"/>
          <a:stretch>
            <a:fillRect/>
          </a:stretch>
        </p:blipFill>
        <p:spPr>
          <a:xfrm>
            <a:off x="973122" y="1690688"/>
            <a:ext cx="10002473" cy="5030787"/>
          </a:xfrm>
          <a:prstGeom prst="rect">
            <a:avLst/>
          </a:prstGeom>
        </p:spPr>
      </p:pic>
    </p:spTree>
    <p:extLst>
      <p:ext uri="{BB962C8B-B14F-4D97-AF65-F5344CB8AC3E}">
        <p14:creationId xmlns:p14="http://schemas.microsoft.com/office/powerpoint/2010/main" val="400366271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6172</TotalTime>
  <Words>913</Words>
  <Application>Microsoft Office PowerPoint</Application>
  <PresentationFormat>Custom</PresentationFormat>
  <Paragraphs>70</Paragraphs>
  <Slides>15</Slides>
  <Notes>0</Notes>
  <HiddenSlides>0</HiddenSlides>
  <MMClips>0</MMClips>
  <ScaleCrop>false</ScaleCrop>
  <HeadingPairs>
    <vt:vector size="4" baseType="variant">
      <vt:variant>
        <vt:lpstr>Theme</vt:lpstr>
      </vt:variant>
      <vt:variant>
        <vt:i4>3</vt:i4>
      </vt:variant>
      <vt:variant>
        <vt:lpstr>Slide Titles</vt:lpstr>
      </vt:variant>
      <vt:variant>
        <vt:i4>15</vt:i4>
      </vt:variant>
    </vt:vector>
  </HeadingPairs>
  <TitlesOfParts>
    <vt:vector size="18" baseType="lpstr">
      <vt:lpstr>1_Office Theme</vt:lpstr>
      <vt:lpstr>2_Office Theme</vt:lpstr>
      <vt:lpstr>Contents Slide Master</vt:lpstr>
      <vt:lpstr>PowerPoint Presentation</vt:lpstr>
      <vt:lpstr>Outline</vt:lpstr>
      <vt:lpstr>Introduction to Project</vt:lpstr>
      <vt:lpstr>Problem Formulation</vt:lpstr>
      <vt:lpstr>Objectives of the Work</vt:lpstr>
      <vt:lpstr>Methodology used</vt:lpstr>
      <vt:lpstr>PowerPoint Presentation</vt:lpstr>
      <vt:lpstr>PowerPoint Presentation</vt:lpstr>
      <vt:lpstr>Results and Outputs</vt:lpstr>
      <vt:lpstr>PowerPoint Presentation</vt:lpstr>
      <vt:lpstr>PowerPoint Presentation</vt:lpstr>
      <vt:lpstr>PowerPoint Presentation</vt:lpstr>
      <vt:lpstr>Conclusion</vt:lpstr>
      <vt:lpstr>Future Scope</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Ankush singh Bisht</cp:lastModifiedBy>
  <cp:revision>496</cp:revision>
  <dcterms:created xsi:type="dcterms:W3CDTF">2019-01-09T10:33:58Z</dcterms:created>
  <dcterms:modified xsi:type="dcterms:W3CDTF">2024-04-25T10:01:12Z</dcterms:modified>
</cp:coreProperties>
</file>